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96" r:id="rId3"/>
    <p:sldId id="439" r:id="rId4"/>
    <p:sldId id="443" r:id="rId5"/>
    <p:sldId id="445" r:id="rId6"/>
    <p:sldId id="455" r:id="rId7"/>
    <p:sldId id="449" r:id="rId8"/>
    <p:sldId id="456" r:id="rId9"/>
    <p:sldId id="457" r:id="rId10"/>
    <p:sldId id="458" r:id="rId11"/>
    <p:sldId id="454" r:id="rId12"/>
    <p:sldId id="459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467" r:id="rId21"/>
    <p:sldId id="468" r:id="rId22"/>
    <p:sldId id="424" r:id="rId23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8971" autoAdjust="0"/>
  </p:normalViewPr>
  <p:slideViewPr>
    <p:cSldViewPr snapToGrid="0">
      <p:cViewPr varScale="1">
        <p:scale>
          <a:sx n="97" d="100"/>
          <a:sy n="97" d="100"/>
        </p:scale>
        <p:origin x="112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84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36E286-D0A3-499D-AED4-569E6C2BCF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1E1BB4-AEB4-4084-9424-A7C7683B8D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51C35D5-0ECB-4959-9DDA-599D59B31760}" type="datetimeFigureOut">
              <a:rPr lang="ko-KR" altLang="en-US"/>
              <a:pPr>
                <a:defRPr/>
              </a:pPr>
              <a:t>2024-10-30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5D19F-FCDA-480F-82CA-C7A57D0C45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F26B2A-281A-4AD2-B1DB-E20423D184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맑은 고딕" panose="020B0503020000020004" pitchFamily="34" charset="-127"/>
              </a:defRPr>
            </a:lvl1pPr>
          </a:lstStyle>
          <a:p>
            <a:pPr>
              <a:defRPr/>
            </a:pPr>
            <a:fld id="{C4DB212B-0D7A-4537-BF02-A69F13D4F9E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AF3CE6B-DA6E-46CF-8057-82E5987F8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727C7C-4B19-439F-BDFC-6BA28EDDC68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947987-62B3-409D-96BF-5B85BA1B111D}" type="datetimeFigureOut">
              <a:rPr lang="ko-KR" altLang="en-US"/>
              <a:pPr>
                <a:defRPr/>
              </a:pPr>
              <a:t>2024-10-30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7929791E-0F35-4AB0-BA8B-9EC0BBB8C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40F08E25-D062-4E08-A8A3-884FB3476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C8154B-CEA9-4BF1-8A17-D2FA16A616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98A89B-9268-4D39-9A11-F50FA88B5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맑은 고딕" panose="020B0503020000020004" pitchFamily="34" charset="-127"/>
              </a:defRPr>
            </a:lvl1pPr>
          </a:lstStyle>
          <a:p>
            <a:pPr>
              <a:defRPr/>
            </a:pPr>
            <a:fld id="{1C3E1AC7-A70B-4CA7-BBF5-05CC687D589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392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26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287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469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88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89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085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79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78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9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44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7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26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91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25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06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1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E2C3D0A6-6B72-48B7-8E8B-63FB103C80CD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7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87AA8-FF46-473A-959F-1FF29372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145FE-0BC3-49BC-91E0-FB977277AB7B}" type="datetimeFigureOut">
              <a:rPr lang="ko-KR" altLang="en-US"/>
              <a:pPr>
                <a:defRPr/>
              </a:pPr>
              <a:t>2024-10-30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7EC67-10BA-4BB4-9675-D77CE604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4B9A9-4F71-4ADB-9F67-954B70F5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A2F78-CCFA-4D6C-98E4-776652D44A9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88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A706A3F-83CA-488C-9781-FEB8B96BDD4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2532BB4-9C51-4C6C-A343-4864F24ADB6C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910BFF3-59CD-4491-842F-39E04281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3E13B-B02E-4DDC-A5A6-890996BE6583}" type="datetimeFigureOut">
              <a:rPr lang="ko-KR" altLang="en-US"/>
              <a:pPr>
                <a:defRPr/>
              </a:pPr>
              <a:t>2024-10-30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12C8255-3BB1-4189-954D-F5F056BF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75C4A94-CA9E-4C7F-B657-34F08763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F68D-320A-4EE2-ACC0-D5B6FA5CDE1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02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4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2DC3E71-2525-40B1-AB00-B239418D6D74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FEF8940-E878-4A4D-B0A1-01014AB44439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73B69BF1-0920-4E98-A2D2-F78B5045A7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B60D405-A5E6-418A-BA1F-2F3CA0E2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00B87-BC5F-4693-A919-1CB8F2E842DA}" type="datetimeFigureOut">
              <a:rPr lang="ko-KR" altLang="en-US"/>
              <a:pPr>
                <a:defRPr/>
              </a:pPr>
              <a:t>2024-10-30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2B8DB3-4881-403A-9DC8-3E6BBF5D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22D4A4-49F3-4A5C-B264-E3C85B55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D44B1-E519-4554-9AF9-B8D31297BC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4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957D149-537A-4DA8-BC6E-04EA2B2A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8D45F-3CD9-42C7-98E4-31E4C65338DD}" type="datetimeFigureOut">
              <a:rPr lang="ko-KR" altLang="en-US"/>
              <a:pPr>
                <a:defRPr/>
              </a:pPr>
              <a:t>2024-10-30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7997640-F5A2-4C82-946F-982EF8A2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A94550-D455-4E9C-AA66-198CD8BF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A3F14-7B99-4889-88C7-A3CBFF5813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A5B56E-574E-4B03-A368-E4C76CC6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D748B-F5F8-4DDE-8453-11F8F25C09C5}" type="datetimeFigureOut">
              <a:rPr lang="ko-KR" altLang="en-US"/>
              <a:pPr>
                <a:defRPr/>
              </a:pPr>
              <a:t>2024-10-30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64C7F8B-91B2-4DAF-A69D-8552FCE5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85E9D6-80F5-46BE-AB85-2708B9BB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EECC4-85C1-4808-B227-7348079FF77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7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A3BBC76-82EA-4585-B3C2-5345FEEF9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CE6AD-A179-4C20-B669-7509A8A2EFD0}" type="datetimeFigureOut">
              <a:rPr lang="ko-KR" altLang="en-US"/>
              <a:pPr>
                <a:defRPr/>
              </a:pPr>
              <a:t>2024-10-30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1C225A-52CD-4A47-9C41-24012004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D8C4DC-C900-4B2F-9221-6D781241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FCB9B-248F-4E31-83B7-3BAA407C1D4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8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D06D3B0-A1C5-4509-B208-8793F253477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773C52D-DD9C-4950-BEEE-16584EA1C75E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65E8D8F-0438-42E3-8042-A14575EB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56996-7790-4D85-8F78-27110AB31540}" type="datetimeFigureOut">
              <a:rPr lang="ko-KR" altLang="en-US"/>
              <a:pPr>
                <a:defRPr/>
              </a:pPr>
              <a:t>2024-10-30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EB26182-5EA6-42C4-B08B-51858E4B8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D9D069B-2914-49B4-A11E-E3EBAA8E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8D841-BB00-45F7-9EBF-00BAF8BB5C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0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7BF947B-BAB1-44B2-B7EC-97452164846B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E95FB00-DD83-4B32-AACD-1F4A2E413BA9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56167D01-7E1B-40C7-8C48-AF95D5E6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ECBDED2A-FEBE-4FF9-AE41-D2819869DB24}" type="datetimeFigureOut">
              <a:rPr lang="ko-KR" altLang="en-US"/>
              <a:pPr>
                <a:defRPr/>
              </a:pPr>
              <a:t>2024-10-30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B4C472E-2E55-406D-8E5E-7FFF59B8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6823915-6D18-47C8-ACDA-6ACF2C5E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2CC0CB0-D0AB-4A53-B17E-896763F4A64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42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02F60FB-9ACF-4B2E-8EDF-B3BFA2E24613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DCE7706-1BED-4E84-B707-AB48C2E71E8A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BA3D42D-C5D2-4B74-A20D-3ACF4B9D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64CC4-5B2C-4237-998F-BFD419E077C6}" type="datetimeFigureOut">
              <a:rPr lang="ko-KR" altLang="en-US"/>
              <a:pPr>
                <a:defRPr/>
              </a:pPr>
              <a:t>2024-10-30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1E325A-9ABF-4F42-94D1-58D89814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F219536-2541-4ADC-906B-74993DEC1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C05406-F66D-405A-BDCC-454D355FE9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19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9D87DE-3570-4A3B-B730-2983334B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7072BA8C-0441-4BBA-97C3-D49B9BCC3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3" r:id="rId2"/>
    <p:sldLayoutId id="2147483969" r:id="rId3"/>
    <p:sldLayoutId id="2147483964" r:id="rId4"/>
    <p:sldLayoutId id="2147483965" r:id="rId5"/>
    <p:sldLayoutId id="2147483966" r:id="rId6"/>
    <p:sldLayoutId id="2147483970" r:id="rId7"/>
    <p:sldLayoutId id="2147483971" r:id="rId8"/>
    <p:sldLayoutId id="2147483972" r:id="rId9"/>
    <p:sldLayoutId id="2147483967" r:id="rId10"/>
    <p:sldLayoutId id="2147483973" r:id="rId11"/>
  </p:sldLayoutIdLst>
  <p:txStyles>
    <p:titleStyle>
      <a:lvl1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latinLnBrk="1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 latinLnBrk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latinLnBrk="1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latinLnBrk="1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1.png"/><Relationship Id="rId7" Type="http://schemas.openxmlformats.org/officeDocument/2006/relationships/image" Target="../media/image381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151.png"/><Relationship Id="rId5" Type="http://schemas.openxmlformats.org/officeDocument/2006/relationships/image" Target="../media/image341.png"/><Relationship Id="rId10" Type="http://schemas.openxmlformats.org/officeDocument/2006/relationships/image" Target="../media/image2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90.png"/><Relationship Id="rId18" Type="http://schemas.openxmlformats.org/officeDocument/2006/relationships/image" Target="../media/image27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90.png"/><Relationship Id="rId18" Type="http://schemas.openxmlformats.org/officeDocument/2006/relationships/image" Target="../media/image28.gif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300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90.png"/><Relationship Id="rId18" Type="http://schemas.openxmlformats.org/officeDocument/2006/relationships/image" Target="../media/image43.png"/><Relationship Id="rId7" Type="http://schemas.openxmlformats.org/officeDocument/2006/relationships/image" Target="../media/image391.png"/><Relationship Id="rId12" Type="http://schemas.openxmlformats.org/officeDocument/2006/relationships/image" Target="../media/image280.png"/><Relationship Id="rId17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270.png"/><Relationship Id="rId5" Type="http://schemas.openxmlformats.org/officeDocument/2006/relationships/image" Target="../media/image371.png"/><Relationship Id="rId15" Type="http://schemas.openxmlformats.org/officeDocument/2006/relationships/image" Target="../media/image66.png"/><Relationship Id="rId10" Type="http://schemas.openxmlformats.org/officeDocument/2006/relationships/image" Target="../media/image260.png"/><Relationship Id="rId4" Type="http://schemas.openxmlformats.org/officeDocument/2006/relationships/image" Target="../media/image341.png"/><Relationship Id="rId9" Type="http://schemas.openxmlformats.org/officeDocument/2006/relationships/image" Target="../media/image250.png"/><Relationship Id="rId1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C8F6BEE2-7E52-4A1B-A7DC-D54EFF3726E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5310" y="544801"/>
            <a:ext cx="8811491" cy="794471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Fluid Dynamics (CFD)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D4DFA752-3566-4749-B988-94C6D0ACD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266" y="2505364"/>
            <a:ext cx="1069224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EECC96-C2C8-4F17-BD56-49EF2572A697}"/>
              </a:ext>
            </a:extLst>
          </p:cNvPr>
          <p:cNvSpPr txBox="1">
            <a:spLocks/>
          </p:cNvSpPr>
          <p:nvPr/>
        </p:nvSpPr>
        <p:spPr>
          <a:xfrm>
            <a:off x="9039224" y="5346775"/>
            <a:ext cx="2371725" cy="539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</a:t>
            </a:r>
            <a:endParaRPr lang="en-I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891488-E5D5-4E18-9CD4-1AEAEEE77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837"/>
            <a:ext cx="12192000" cy="28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3276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the “case” file named – </a:t>
            </a: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CASE1_diffusionFOAM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1A57FF-F4C1-4A51-89FB-9C5FC7E2A8F1}"/>
              </a:ext>
            </a:extLst>
          </p:cNvPr>
          <p:cNvSpPr/>
          <p:nvPr/>
        </p:nvSpPr>
        <p:spPr>
          <a:xfrm>
            <a:off x="11001375" y="3200400"/>
            <a:ext cx="466725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90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81500" cy="644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“Paraview”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655176-39FB-40F9-9DD5-CD326E2A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1281111"/>
            <a:ext cx="9344025" cy="467201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8AD8B6D-8152-4FCD-84D2-3457B0545944}"/>
              </a:ext>
            </a:extLst>
          </p:cNvPr>
          <p:cNvSpPr/>
          <p:nvPr/>
        </p:nvSpPr>
        <p:spPr>
          <a:xfrm>
            <a:off x="4419600" y="644010"/>
            <a:ext cx="361950" cy="2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0E4A8-6440-40F3-930F-2B762AF253B0}"/>
              </a:ext>
            </a:extLst>
          </p:cNvPr>
          <p:cNvSpPr txBox="1"/>
          <p:nvPr/>
        </p:nvSpPr>
        <p:spPr>
          <a:xfrm>
            <a:off x="4878582" y="497444"/>
            <a:ext cx="478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results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22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3276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“case” in paraview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1A57FF-F4C1-4A51-89FB-9C5FC7E2A8F1}"/>
              </a:ext>
            </a:extLst>
          </p:cNvPr>
          <p:cNvSpPr/>
          <p:nvPr/>
        </p:nvSpPr>
        <p:spPr>
          <a:xfrm>
            <a:off x="11001375" y="3200400"/>
            <a:ext cx="466725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76A24-829D-461B-894D-0FBD95DD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6" y="1742972"/>
            <a:ext cx="833462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EDEB25-3629-4CA3-B718-47E590184A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– 1 (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 Equation using OpenFOAM)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A84748-2D76-4D88-91FC-34BAD5AC82E8}"/>
                  </a:ext>
                </a:extLst>
              </p:cNvPr>
              <p:cNvSpPr txBox="1"/>
              <p:nvPr/>
            </p:nvSpPr>
            <p:spPr>
              <a:xfrm>
                <a:off x="10186247" y="552684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A84748-2D76-4D88-91FC-34BAD5AC8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247" y="552684"/>
                <a:ext cx="1777153" cy="833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F9191D8-BA43-4A06-A3A5-89FD29CFC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51"/>
          <a:stretch/>
        </p:blipFill>
        <p:spPr>
          <a:xfrm>
            <a:off x="731428" y="2251587"/>
            <a:ext cx="7858125" cy="35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7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8AAF5-DDFE-4580-ADC7-62104377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E2788-F5D1-4756-98ED-2AF6A4938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6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OpenFOAM: Numerical Solution to Convection Equation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1EB327-7270-4A0C-830D-390D79DCD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72" y="2172928"/>
            <a:ext cx="7943294" cy="348470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B4E8C8-F0F0-4E20-BB90-3797A8A3F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01" y="16939"/>
            <a:ext cx="3065600" cy="229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639AC4-C0AE-4427-9BFC-5E0BE9493BDA}"/>
                  </a:ext>
                </a:extLst>
              </p:cNvPr>
              <p:cNvSpPr txBox="1"/>
              <p:nvPr/>
            </p:nvSpPr>
            <p:spPr>
              <a:xfrm>
                <a:off x="9943789" y="3387115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639AC4-C0AE-4427-9BFC-5E0BE9493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789" y="3387115"/>
                <a:ext cx="1628716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14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DF8C4-BADD-481F-8CB0-27B578555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06" y="3179886"/>
            <a:ext cx="3910709" cy="2933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9A662-1080-43EB-875D-B031C7A59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67855"/>
            <a:ext cx="4099915" cy="104403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373877F-17CC-417F-8F92-EB3346C6A012}"/>
              </a:ext>
            </a:extLst>
          </p:cNvPr>
          <p:cNvSpPr txBox="1">
            <a:spLocks/>
          </p:cNvSpPr>
          <p:nvPr/>
        </p:nvSpPr>
        <p:spPr>
          <a:xfrm>
            <a:off x="1527138" y="1225866"/>
            <a:ext cx="2995473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spcBef>
                <a:spcPts val="1800"/>
              </a:spcBef>
            </a:pP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initial field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19F1FCEE-3E7B-481A-A433-8C1DCE620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92" y="2067855"/>
            <a:ext cx="5106924" cy="3830193"/>
          </a:xfrm>
          <a:prstGeom prst="rect">
            <a:avLst/>
          </a:prstGeom>
        </p:spPr>
      </p:pic>
      <p:grpSp>
        <p:nvGrpSpPr>
          <p:cNvPr id="14" name="Group 7">
            <a:extLst>
              <a:ext uri="{FF2B5EF4-FFF2-40B4-BE49-F238E27FC236}">
                <a16:creationId xmlns:a16="http://schemas.microsoft.com/office/drawing/2014/main" id="{5A506A14-6A18-481E-9527-511FA6C21A16}"/>
              </a:ext>
            </a:extLst>
          </p:cNvPr>
          <p:cNvGrpSpPr/>
          <p:nvPr/>
        </p:nvGrpSpPr>
        <p:grpSpPr>
          <a:xfrm>
            <a:off x="7666489" y="3982951"/>
            <a:ext cx="2387427" cy="448056"/>
            <a:chOff x="4434840" y="3054096"/>
            <a:chExt cx="2387427" cy="448056"/>
          </a:xfrm>
        </p:grpSpPr>
        <p:cxnSp>
          <p:nvCxnSpPr>
            <p:cNvPr id="15" name="Straight Arrow Connector 8">
              <a:extLst>
                <a:ext uri="{FF2B5EF4-FFF2-40B4-BE49-F238E27FC236}">
                  <a16:creationId xmlns:a16="http://schemas.microsoft.com/office/drawing/2014/main" id="{FEA2E78C-9B29-4204-BC28-ACD4123AC07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840" y="3054096"/>
              <a:ext cx="1661160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F72A8F-ECCF-41BE-8882-3750AC3AD51C}"/>
                    </a:ext>
                  </a:extLst>
                </p:cNvPr>
                <p:cNvSpPr txBox="1"/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D5CBDAB-ECED-7ED5-E35B-94934F094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2" y="3132820"/>
                  <a:ext cx="130843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93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7FC74-DC48-4227-9067-D4E9794602CE}"/>
                  </a:ext>
                </a:extLst>
              </p:cNvPr>
              <p:cNvSpPr txBox="1"/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7FC74-DC48-4227-9067-D4E979460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1690688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6">
            <a:extLst>
              <a:ext uri="{FF2B5EF4-FFF2-40B4-BE49-F238E27FC236}">
                <a16:creationId xmlns:a16="http://schemas.microsoft.com/office/drawing/2014/main" id="{912DFCD2-4043-4403-87CE-2A6F1C09B3F4}"/>
              </a:ext>
            </a:extLst>
          </p:cNvPr>
          <p:cNvGrpSpPr/>
          <p:nvPr/>
        </p:nvGrpSpPr>
        <p:grpSpPr>
          <a:xfrm>
            <a:off x="2570548" y="1813190"/>
            <a:ext cx="2798313" cy="369332"/>
            <a:chOff x="2570548" y="1813190"/>
            <a:chExt cx="279831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59D326-F2B9-4523-8E65-94DF05DDE177}"/>
                </a:ext>
              </a:extLst>
            </p:cNvPr>
            <p:cNvSpPr txBox="1"/>
            <p:nvPr/>
          </p:nvSpPr>
          <p:spPr>
            <a:xfrm>
              <a:off x="3346704" y="1813190"/>
              <a:ext cx="2022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Advection equation</a:t>
              </a:r>
            </a:p>
          </p:txBody>
        </p:sp>
        <p:cxnSp>
          <p:nvCxnSpPr>
            <p:cNvPr id="18" name="Straight Arrow Connector 5">
              <a:extLst>
                <a:ext uri="{FF2B5EF4-FFF2-40B4-BE49-F238E27FC236}">
                  <a16:creationId xmlns:a16="http://schemas.microsoft.com/office/drawing/2014/main" id="{BFB94ECB-2600-4DBB-AA7C-D870E3E0963C}"/>
                </a:ext>
              </a:extLst>
            </p:cNvPr>
            <p:cNvCxnSpPr>
              <a:endCxn id="10" idx="3"/>
            </p:cNvCxnSpPr>
            <p:nvPr/>
          </p:nvCxnSpPr>
          <p:spPr>
            <a:xfrm flipH="1">
              <a:off x="2570548" y="2000196"/>
              <a:ext cx="684716" cy="0"/>
            </a:xfrm>
            <a:prstGeom prst="straightConnector1">
              <a:avLst/>
            </a:prstGeom>
            <a:ln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9">
            <a:extLst>
              <a:ext uri="{FF2B5EF4-FFF2-40B4-BE49-F238E27FC236}">
                <a16:creationId xmlns:a16="http://schemas.microsoft.com/office/drawing/2014/main" id="{2EFFA5C9-1595-4372-B0AB-0E729EE87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7" y="2924531"/>
            <a:ext cx="3774947" cy="2831210"/>
          </a:xfrm>
          <a:prstGeom prst="rect">
            <a:avLst/>
          </a:prstGeom>
        </p:spPr>
      </p:pic>
      <p:grpSp>
        <p:nvGrpSpPr>
          <p:cNvPr id="20" name="Group 23">
            <a:extLst>
              <a:ext uri="{FF2B5EF4-FFF2-40B4-BE49-F238E27FC236}">
                <a16:creationId xmlns:a16="http://schemas.microsoft.com/office/drawing/2014/main" id="{34933E16-87D4-4E67-A15F-4AEFD1D46ABF}"/>
              </a:ext>
            </a:extLst>
          </p:cNvPr>
          <p:cNvGrpSpPr/>
          <p:nvPr/>
        </p:nvGrpSpPr>
        <p:grpSpPr>
          <a:xfrm>
            <a:off x="3507390" y="2924531"/>
            <a:ext cx="4571653" cy="2831210"/>
            <a:chOff x="3507390" y="2924531"/>
            <a:chExt cx="4571653" cy="2831210"/>
          </a:xfrm>
        </p:grpSpPr>
        <p:pic>
          <p:nvPicPr>
            <p:cNvPr id="21" name="Picture 18">
              <a:extLst>
                <a:ext uri="{FF2B5EF4-FFF2-40B4-BE49-F238E27FC236}">
                  <a16:creationId xmlns:a16="http://schemas.microsoft.com/office/drawing/2014/main" id="{9E6A0475-7F5E-42D1-88F8-1C7AD42E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096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BD7E80-FE82-4973-BB36-71ED09E10EEA}"/>
                </a:ext>
              </a:extLst>
            </p:cNvPr>
            <p:cNvCxnSpPr/>
            <p:nvPr/>
          </p:nvCxnSpPr>
          <p:spPr>
            <a:xfrm>
              <a:off x="3507390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4">
            <a:extLst>
              <a:ext uri="{FF2B5EF4-FFF2-40B4-BE49-F238E27FC236}">
                <a16:creationId xmlns:a16="http://schemas.microsoft.com/office/drawing/2014/main" id="{ADC5A0B0-8AE2-4E11-94AF-3E9E919A9865}"/>
              </a:ext>
            </a:extLst>
          </p:cNvPr>
          <p:cNvGrpSpPr/>
          <p:nvPr/>
        </p:nvGrpSpPr>
        <p:grpSpPr>
          <a:xfrm>
            <a:off x="7280814" y="2924531"/>
            <a:ext cx="4573176" cy="2831210"/>
            <a:chOff x="7280814" y="2924531"/>
            <a:chExt cx="4573176" cy="2831210"/>
          </a:xfrm>
        </p:grpSpPr>
        <p:pic>
          <p:nvPicPr>
            <p:cNvPr id="24" name="Picture 14">
              <a:extLst>
                <a:ext uri="{FF2B5EF4-FFF2-40B4-BE49-F238E27FC236}">
                  <a16:creationId xmlns:a16="http://schemas.microsoft.com/office/drawing/2014/main" id="{C553101F-7DEE-43A9-A4F0-3D3D30269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043" y="2924531"/>
              <a:ext cx="3774947" cy="2831210"/>
            </a:xfrm>
            <a:prstGeom prst="rect">
              <a:avLst/>
            </a:prstGeom>
          </p:spPr>
        </p:pic>
        <p:cxnSp>
          <p:nvCxnSpPr>
            <p:cNvPr id="25" name="Straight Arrow Connector 22">
              <a:extLst>
                <a:ext uri="{FF2B5EF4-FFF2-40B4-BE49-F238E27FC236}">
                  <a16:creationId xmlns:a16="http://schemas.microsoft.com/office/drawing/2014/main" id="{1CD5D3F0-7603-497E-8EE3-B2498D9D452F}"/>
                </a:ext>
              </a:extLst>
            </p:cNvPr>
            <p:cNvCxnSpPr/>
            <p:nvPr/>
          </p:nvCxnSpPr>
          <p:spPr>
            <a:xfrm>
              <a:off x="7280814" y="4133088"/>
              <a:ext cx="1399032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11">
            <a:extLst>
              <a:ext uri="{FF2B5EF4-FFF2-40B4-BE49-F238E27FC236}">
                <a16:creationId xmlns:a16="http://schemas.microsoft.com/office/drawing/2014/main" id="{6421F351-6D6D-4124-8924-77E0C1AD73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6"/>
          <a:stretch/>
        </p:blipFill>
        <p:spPr>
          <a:xfrm>
            <a:off x="6360993" y="1690687"/>
            <a:ext cx="5349704" cy="1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7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10051A-5CB3-49E5-B31E-D17CAC415F53}"/>
                  </a:ext>
                </a:extLst>
              </p:cNvPr>
              <p:cNvSpPr txBox="1"/>
              <p:nvPr/>
            </p:nvSpPr>
            <p:spPr>
              <a:xfrm>
                <a:off x="2553963" y="1503994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10051A-5CB3-49E5-B31E-D17CAC415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63" y="1503994"/>
                <a:ext cx="1628716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F1CD86-F4FC-49E5-BAAD-7EFA96E482AD}"/>
                  </a:ext>
                </a:extLst>
              </p:cNvPr>
              <p:cNvSpPr txBox="1"/>
              <p:nvPr/>
            </p:nvSpPr>
            <p:spPr>
              <a:xfrm>
                <a:off x="5049145" y="1442539"/>
                <a:ext cx="2763834" cy="7844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F1CD86-F4FC-49E5-BAAD-7EFA96E48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5" y="1442539"/>
                <a:ext cx="2763834" cy="784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5">
            <a:extLst>
              <a:ext uri="{FF2B5EF4-FFF2-40B4-BE49-F238E27FC236}">
                <a16:creationId xmlns:a16="http://schemas.microsoft.com/office/drawing/2014/main" id="{ED81EF41-2B24-4699-BBF6-068B53347E11}"/>
              </a:ext>
            </a:extLst>
          </p:cNvPr>
          <p:cNvGrpSpPr/>
          <p:nvPr/>
        </p:nvGrpSpPr>
        <p:grpSpPr>
          <a:xfrm>
            <a:off x="3658990" y="2647369"/>
            <a:ext cx="4521364" cy="591800"/>
            <a:chOff x="3021162" y="2446020"/>
            <a:chExt cx="4521364" cy="591800"/>
          </a:xfrm>
        </p:grpSpPr>
        <p:cxnSp>
          <p:nvCxnSpPr>
            <p:cNvPr id="28" name="Straight Connector 6">
              <a:extLst>
                <a:ext uri="{FF2B5EF4-FFF2-40B4-BE49-F238E27FC236}">
                  <a16:creationId xmlns:a16="http://schemas.microsoft.com/office/drawing/2014/main" id="{184531C5-9A86-4D1F-BDCE-2B62332F1118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7">
              <a:extLst>
                <a:ext uri="{FF2B5EF4-FFF2-40B4-BE49-F238E27FC236}">
                  <a16:creationId xmlns:a16="http://schemas.microsoft.com/office/drawing/2014/main" id="{421AECD2-1AC1-493C-A81A-7B391D1D1B8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8">
              <a:extLst>
                <a:ext uri="{FF2B5EF4-FFF2-40B4-BE49-F238E27FC236}">
                  <a16:creationId xmlns:a16="http://schemas.microsoft.com/office/drawing/2014/main" id="{96B0C0A8-AAE8-4A8D-99C5-4027A1097972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9">
              <a:extLst>
                <a:ext uri="{FF2B5EF4-FFF2-40B4-BE49-F238E27FC236}">
                  <a16:creationId xmlns:a16="http://schemas.microsoft.com/office/drawing/2014/main" id="{72DC6475-087B-4363-8B89-BDCEDC334621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10">
              <a:extLst>
                <a:ext uri="{FF2B5EF4-FFF2-40B4-BE49-F238E27FC236}">
                  <a16:creationId xmlns:a16="http://schemas.microsoft.com/office/drawing/2014/main" id="{6F4B09A6-31B5-4815-84DA-598BC0925015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C9B796-DD29-411A-9F87-C1487D6B9B17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B7CC98-151E-4AD1-8454-8F59290FC639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D578F7E-DFB7-4EAE-86D7-81A00C8CCBA2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5CFF96E-E358-47A7-BFD6-D1F7F154592D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8CE310-6732-47A6-AB2F-BCA9D942AC8C}"/>
                  </a:ext>
                </a:extLst>
              </p:cNvPr>
              <p:cNvSpPr txBox="1"/>
              <p:nvPr/>
            </p:nvSpPr>
            <p:spPr>
              <a:xfrm>
                <a:off x="4645617" y="4131920"/>
                <a:ext cx="2587440" cy="784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8CE310-6732-47A6-AB2F-BCA9D942A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617" y="4131920"/>
                <a:ext cx="2587440" cy="7844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16">
            <a:extLst>
              <a:ext uri="{FF2B5EF4-FFF2-40B4-BE49-F238E27FC236}">
                <a16:creationId xmlns:a16="http://schemas.microsoft.com/office/drawing/2014/main" id="{97218B97-6FB6-410A-8CAC-A0BBD79859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16" t="39394" r="12091" b="12779"/>
          <a:stretch/>
        </p:blipFill>
        <p:spPr>
          <a:xfrm>
            <a:off x="202774" y="3870243"/>
            <a:ext cx="3790902" cy="11564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Group 27">
            <a:extLst>
              <a:ext uri="{FF2B5EF4-FFF2-40B4-BE49-F238E27FC236}">
                <a16:creationId xmlns:a16="http://schemas.microsoft.com/office/drawing/2014/main" id="{979FBF54-2AE7-4694-BE46-6F78BADA0001}"/>
              </a:ext>
            </a:extLst>
          </p:cNvPr>
          <p:cNvGrpSpPr/>
          <p:nvPr/>
        </p:nvGrpSpPr>
        <p:grpSpPr>
          <a:xfrm>
            <a:off x="7186249" y="3578314"/>
            <a:ext cx="4770761" cy="1714213"/>
            <a:chOff x="7166584" y="4962678"/>
            <a:chExt cx="4770761" cy="1714213"/>
          </a:xfrm>
        </p:grpSpPr>
        <p:cxnSp>
          <p:nvCxnSpPr>
            <p:cNvPr id="40" name="Straight Arrow Connector 18">
              <a:extLst>
                <a:ext uri="{FF2B5EF4-FFF2-40B4-BE49-F238E27FC236}">
                  <a16:creationId xmlns:a16="http://schemas.microsoft.com/office/drawing/2014/main" id="{581B2CB2-1CA1-4782-A3EF-0979E6E14E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6584" y="5513538"/>
              <a:ext cx="569469" cy="290664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6F39E97-D628-40BC-8D67-EF896832C273}"/>
                    </a:ext>
                  </a:extLst>
                </p:cNvPr>
                <p:cNvSpPr txBox="1"/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4811D1B-B345-FB2F-E3E1-E5F49B78C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4962678"/>
                  <a:ext cx="2152448" cy="7844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AD953B-7CB1-4F7E-A2ED-E6857D83AFEC}"/>
                    </a:ext>
                  </a:extLst>
                </p:cNvPr>
                <p:cNvSpPr txBox="1"/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B7F3AF-0608-DBBD-1C85-3351D2F2E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628" y="5892445"/>
                  <a:ext cx="2319418" cy="7844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21">
              <a:extLst>
                <a:ext uri="{FF2B5EF4-FFF2-40B4-BE49-F238E27FC236}">
                  <a16:creationId xmlns:a16="http://schemas.microsoft.com/office/drawing/2014/main" id="{DE014457-FB9E-4545-AC34-F927F8B84E9D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7199149" y="6072575"/>
              <a:ext cx="573479" cy="212093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FEDCA5-F003-4C82-B9A1-5147812A2059}"/>
                </a:ext>
              </a:extLst>
            </p:cNvPr>
            <p:cNvSpPr txBox="1"/>
            <p:nvPr/>
          </p:nvSpPr>
          <p:spPr>
            <a:xfrm>
              <a:off x="10024449" y="5063793"/>
              <a:ext cx="1912896" cy="64633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forward</a:t>
              </a:r>
            </a:p>
            <a:p>
              <a:r>
                <a:rPr lang="en-US" dirty="0"/>
                <a:t>difference scheme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A8DDB2-099A-444F-A02D-098989283C02}"/>
                </a:ext>
              </a:extLst>
            </p:cNvPr>
            <p:cNvSpPr txBox="1"/>
            <p:nvPr/>
          </p:nvSpPr>
          <p:spPr>
            <a:xfrm>
              <a:off x="10045238" y="6072575"/>
              <a:ext cx="186275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Central difference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75A5DAA-1A3A-4AAA-B007-F636BE626176}"/>
              </a:ext>
            </a:extLst>
          </p:cNvPr>
          <p:cNvSpPr txBox="1"/>
          <p:nvPr/>
        </p:nvSpPr>
        <p:spPr>
          <a:xfrm>
            <a:off x="4248744" y="5143312"/>
            <a:ext cx="321474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(Explicit) First order  - Forward Euler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6AD975-D774-452D-A17D-39F3E4FF2DD0}"/>
              </a:ext>
            </a:extLst>
          </p:cNvPr>
          <p:cNvSpPr txBox="1"/>
          <p:nvPr/>
        </p:nvSpPr>
        <p:spPr>
          <a:xfrm>
            <a:off x="3805531" y="5546757"/>
            <a:ext cx="43342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(only one unknown (n+1) with other knowns at n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node) </a:t>
            </a:r>
            <a:r>
              <a:rPr lang="en-US" sz="1400" i="1" dirty="0">
                <a:solidFill>
                  <a:srgbClr val="FF0000"/>
                </a:solidFill>
                <a:sym typeface="Wingdings" panose="05000000000000000000" pitchFamily="2" charset="2"/>
              </a:rPr>
              <a:t> conditionally stable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1FE8F8-5886-454B-8D2B-0B5ACBB5D233}"/>
              </a:ext>
            </a:extLst>
          </p:cNvPr>
          <p:cNvSpPr/>
          <p:nvPr/>
        </p:nvSpPr>
        <p:spPr>
          <a:xfrm>
            <a:off x="6438172" y="4106527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83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/>
      <p:bldP spid="46" grpId="0" animBg="1"/>
      <p:bldP spid="47" grpId="0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F288F742-9A6B-4E8C-B05A-48C300D03793}"/>
              </a:ext>
            </a:extLst>
          </p:cNvPr>
          <p:cNvGrpSpPr/>
          <p:nvPr/>
        </p:nvGrpSpPr>
        <p:grpSpPr>
          <a:xfrm>
            <a:off x="3542599" y="2894816"/>
            <a:ext cx="4521364" cy="591800"/>
            <a:chOff x="3021162" y="2446020"/>
            <a:chExt cx="4521364" cy="591800"/>
          </a:xfrm>
        </p:grpSpPr>
        <p:cxnSp>
          <p:nvCxnSpPr>
            <p:cNvPr id="50" name="Straight Connector 10">
              <a:extLst>
                <a:ext uri="{FF2B5EF4-FFF2-40B4-BE49-F238E27FC236}">
                  <a16:creationId xmlns:a16="http://schemas.microsoft.com/office/drawing/2014/main" id="{0808D77D-86B0-41D0-B372-C71B8C818610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0260A968-C42D-40CF-8C51-AAC414524196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938330FE-A4E7-4C76-8B6A-4845BD6E2CB0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13">
              <a:extLst>
                <a:ext uri="{FF2B5EF4-FFF2-40B4-BE49-F238E27FC236}">
                  <a16:creationId xmlns:a16="http://schemas.microsoft.com/office/drawing/2014/main" id="{F117F699-AB1C-4C7C-80B5-BE587C45060A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7AB7027D-6CF6-4020-ABD1-E79D7508DE41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4F815F2-AF54-4C58-A7B1-166781BBA2D9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DE8C455-DC90-4606-845D-C8DA4D1C5B8B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E37646A-9A64-48D3-90C5-B7F9B5D84E40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A1D9367-8C2B-40C0-BEA6-610954DDACEA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CCFC02-0367-48E7-A793-C64A6DD4D580}"/>
                  </a:ext>
                </a:extLst>
              </p:cNvPr>
              <p:cNvSpPr txBox="1"/>
              <p:nvPr/>
            </p:nvSpPr>
            <p:spPr>
              <a:xfrm>
                <a:off x="1615644" y="2821385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CCFC02-0367-48E7-A793-C64A6DD4D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2821385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8">
            <a:extLst>
              <a:ext uri="{FF2B5EF4-FFF2-40B4-BE49-F238E27FC236}">
                <a16:creationId xmlns:a16="http://schemas.microsoft.com/office/drawing/2014/main" id="{091046C5-C1A2-4D9F-B960-BCF4E3923776}"/>
              </a:ext>
            </a:extLst>
          </p:cNvPr>
          <p:cNvGrpSpPr/>
          <p:nvPr/>
        </p:nvGrpSpPr>
        <p:grpSpPr>
          <a:xfrm>
            <a:off x="1611817" y="1480553"/>
            <a:ext cx="6418958" cy="892552"/>
            <a:chOff x="1611817" y="2200123"/>
            <a:chExt cx="6418958" cy="892552"/>
          </a:xfrm>
        </p:grpSpPr>
        <p:grpSp>
          <p:nvGrpSpPr>
            <p:cNvPr id="61" name="Group 30">
              <a:extLst>
                <a:ext uri="{FF2B5EF4-FFF2-40B4-BE49-F238E27FC236}">
                  <a16:creationId xmlns:a16="http://schemas.microsoft.com/office/drawing/2014/main" id="{6033AF97-874A-4F5D-BAC5-F3A4A988F245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63" name="Straight Connector 31">
                <a:extLst>
                  <a:ext uri="{FF2B5EF4-FFF2-40B4-BE49-F238E27FC236}">
                    <a16:creationId xmlns:a16="http://schemas.microsoft.com/office/drawing/2014/main" id="{246D5A37-E63B-4437-BCFE-EE468332B1AD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32">
                <a:extLst>
                  <a:ext uri="{FF2B5EF4-FFF2-40B4-BE49-F238E27FC236}">
                    <a16:creationId xmlns:a16="http://schemas.microsoft.com/office/drawing/2014/main" id="{D86662C7-DEE8-41D5-BC0A-4468ECEE49CD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33">
                <a:extLst>
                  <a:ext uri="{FF2B5EF4-FFF2-40B4-BE49-F238E27FC236}">
                    <a16:creationId xmlns:a16="http://schemas.microsoft.com/office/drawing/2014/main" id="{82E0E200-DE3E-491F-9772-0DE4E4392796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34">
                <a:extLst>
                  <a:ext uri="{FF2B5EF4-FFF2-40B4-BE49-F238E27FC236}">
                    <a16:creationId xmlns:a16="http://schemas.microsoft.com/office/drawing/2014/main" id="{E015694E-B3F2-4DF1-8D98-1A56DF8D15C7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35">
                <a:extLst>
                  <a:ext uri="{FF2B5EF4-FFF2-40B4-BE49-F238E27FC236}">
                    <a16:creationId xmlns:a16="http://schemas.microsoft.com/office/drawing/2014/main" id="{3A8FB984-E5AB-4577-86EF-243F9CDAA84E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C031D778-2C38-4FB0-8256-AD922DDC593A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AF0D4388-665F-4CE0-9AAD-50C039D5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1DD20CF-6885-40D8-AD4D-89890AC67BD3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094E9313-AD0E-4F79-A0CA-76FE39CDCEDC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AAA9F76-1567-4644-8DCC-03690C05D716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2" name="Picture 42">
            <a:extLst>
              <a:ext uri="{FF2B5EF4-FFF2-40B4-BE49-F238E27FC236}">
                <a16:creationId xmlns:a16="http://schemas.microsoft.com/office/drawing/2014/main" id="{0D1A6AB9-9B7B-4A78-946A-2A14575B58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3558615"/>
            <a:ext cx="3048000" cy="2286000"/>
          </a:xfrm>
          <a:prstGeom prst="rect">
            <a:avLst/>
          </a:prstGeom>
        </p:spPr>
      </p:pic>
      <p:grpSp>
        <p:nvGrpSpPr>
          <p:cNvPr id="73" name="Group 59">
            <a:extLst>
              <a:ext uri="{FF2B5EF4-FFF2-40B4-BE49-F238E27FC236}">
                <a16:creationId xmlns:a16="http://schemas.microsoft.com/office/drawing/2014/main" id="{D0B1ADFD-61A1-416A-AA82-8B103B12F265}"/>
              </a:ext>
            </a:extLst>
          </p:cNvPr>
          <p:cNvGrpSpPr/>
          <p:nvPr/>
        </p:nvGrpSpPr>
        <p:grpSpPr>
          <a:xfrm>
            <a:off x="329000" y="2304525"/>
            <a:ext cx="7311393" cy="3660330"/>
            <a:chOff x="329000" y="3024095"/>
            <a:chExt cx="7311393" cy="3660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2CC35F6-59CB-484B-8926-2F3E84395C82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44">
              <a:extLst>
                <a:ext uri="{FF2B5EF4-FFF2-40B4-BE49-F238E27FC236}">
                  <a16:creationId xmlns:a16="http://schemas.microsoft.com/office/drawing/2014/main" id="{0F6F99AA-3DB1-4417-B765-CE9AF14CCB16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79" name="Straight Arrow Connector 45">
                <a:extLst>
                  <a:ext uri="{FF2B5EF4-FFF2-40B4-BE49-F238E27FC236}">
                    <a16:creationId xmlns:a16="http://schemas.microsoft.com/office/drawing/2014/main" id="{D785D50E-6652-4639-BA1A-844C7F5173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349DD59-B190-4835-B9F3-D2DED0F1E6B6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6FBBB25-9BF3-44A9-9C1F-92591430A089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Arrow Connector 48">
                <a:extLst>
                  <a:ext uri="{FF2B5EF4-FFF2-40B4-BE49-F238E27FC236}">
                    <a16:creationId xmlns:a16="http://schemas.microsoft.com/office/drawing/2014/main" id="{37A84876-6084-4D81-89A0-19C6EC11A755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0E73A03-C75F-48C5-B5A6-4794E9C09612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Simple forward</a:t>
                </a:r>
              </a:p>
              <a:p>
                <a:r>
                  <a:rPr lang="en-US" dirty="0">
                    <a:solidFill>
                      <a:srgbClr val="F513DA"/>
                    </a:solidFill>
                  </a:rPr>
                  <a:t>difference scheme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A26740-F6B0-4A05-96AB-ABEFFC89E002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Central difference</a:t>
                </a:r>
              </a:p>
            </p:txBody>
          </p:sp>
        </p:grpSp>
        <p:grpSp>
          <p:nvGrpSpPr>
            <p:cNvPr id="76" name="Group 57">
              <a:extLst>
                <a:ext uri="{FF2B5EF4-FFF2-40B4-BE49-F238E27FC236}">
                  <a16:creationId xmlns:a16="http://schemas.microsoft.com/office/drawing/2014/main" id="{21A4D426-FEE2-4ACD-9506-BA06424F732D}"/>
                </a:ext>
              </a:extLst>
            </p:cNvPr>
            <p:cNvGrpSpPr/>
            <p:nvPr/>
          </p:nvGrpSpPr>
          <p:grpSpPr>
            <a:xfrm>
              <a:off x="5166929" y="3024095"/>
              <a:ext cx="1053084" cy="516860"/>
              <a:chOff x="5166929" y="3024095"/>
              <a:chExt cx="1053084" cy="516860"/>
            </a:xfrm>
          </p:grpSpPr>
          <p:cxnSp>
            <p:nvCxnSpPr>
              <p:cNvPr id="77" name="Straight Arrow Connector 52">
                <a:extLst>
                  <a:ext uri="{FF2B5EF4-FFF2-40B4-BE49-F238E27FC236}">
                    <a16:creationId xmlns:a16="http://schemas.microsoft.com/office/drawing/2014/main" id="{BDDCEC00-75F9-4DEC-90B6-C4FA74DE3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69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54">
                <a:extLst>
                  <a:ext uri="{FF2B5EF4-FFF2-40B4-BE49-F238E27FC236}">
                    <a16:creationId xmlns:a16="http://schemas.microsoft.com/office/drawing/2014/main" id="{5374C258-94D7-433D-99BF-B8658B1F10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132" y="3024095"/>
                <a:ext cx="855881" cy="51686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5" name="Picture 60">
            <a:extLst>
              <a:ext uri="{FF2B5EF4-FFF2-40B4-BE49-F238E27FC236}">
                <a16:creationId xmlns:a16="http://schemas.microsoft.com/office/drawing/2014/main" id="{85455851-929E-4DE2-99A9-9FC85026DC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89" y="1123199"/>
            <a:ext cx="3048000" cy="2286000"/>
          </a:xfrm>
          <a:prstGeom prst="rect">
            <a:avLst/>
          </a:prstGeom>
        </p:spPr>
      </p:pic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11BCBFC-6B37-4E92-8215-77BBC6FC853A}"/>
              </a:ext>
            </a:extLst>
          </p:cNvPr>
          <p:cNvCxnSpPr>
            <a:cxnSpLocks/>
          </p:cNvCxnSpPr>
          <p:nvPr/>
        </p:nvCxnSpPr>
        <p:spPr>
          <a:xfrm flipH="1">
            <a:off x="5079727" y="3814061"/>
            <a:ext cx="12872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476FFB8-7B17-40C9-A293-1E34F050DF35}"/>
              </a:ext>
            </a:extLst>
          </p:cNvPr>
          <p:cNvSpPr txBox="1"/>
          <p:nvPr/>
        </p:nvSpPr>
        <p:spPr>
          <a:xfrm>
            <a:off x="6396744" y="3579470"/>
            <a:ext cx="215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right to left end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D3BD758-59E7-4E4C-ACBF-9A2892455AF0}"/>
              </a:ext>
            </a:extLst>
          </p:cNvPr>
          <p:cNvSpPr/>
          <p:nvPr/>
        </p:nvSpPr>
        <p:spPr>
          <a:xfrm>
            <a:off x="2127280" y="4801502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64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7" grpId="0"/>
      <p:bldP spid="8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7325" y="1956619"/>
            <a:ext cx="9602788" cy="3426594"/>
          </a:xfrm>
        </p:spPr>
        <p:txBody>
          <a:bodyPr/>
          <a:lstStyle/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 about Convection equation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endParaRPr lang="en-US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endParaRPr lang="en-US" altLang="ko-K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ts val="1800"/>
              </a:spcBef>
              <a:buNone/>
            </a:pPr>
            <a:endParaRPr lang="en-US" altLang="ko-K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98639FF3-4CAB-4D3C-835F-74371D3328C6}"/>
              </a:ext>
            </a:extLst>
          </p:cNvPr>
          <p:cNvGrpSpPr/>
          <p:nvPr/>
        </p:nvGrpSpPr>
        <p:grpSpPr>
          <a:xfrm>
            <a:off x="3542599" y="2923073"/>
            <a:ext cx="4521364" cy="591800"/>
            <a:chOff x="3021162" y="2446020"/>
            <a:chExt cx="4521364" cy="591800"/>
          </a:xfrm>
        </p:grpSpPr>
        <p:cxnSp>
          <p:nvCxnSpPr>
            <p:cNvPr id="50" name="Straight Connector 10">
              <a:extLst>
                <a:ext uri="{FF2B5EF4-FFF2-40B4-BE49-F238E27FC236}">
                  <a16:creationId xmlns:a16="http://schemas.microsoft.com/office/drawing/2014/main" id="{B760C1C6-EB42-407B-8812-3ACF7F2D6F4A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125F8628-A437-4D02-941B-233368E8F634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218FC13A-4076-4E4D-93F2-ADC4CFF67FE8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13">
              <a:extLst>
                <a:ext uri="{FF2B5EF4-FFF2-40B4-BE49-F238E27FC236}">
                  <a16:creationId xmlns:a16="http://schemas.microsoft.com/office/drawing/2014/main" id="{4FBCC4C1-8EED-45C0-931E-0AC33AE2B2D1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D3251A4D-B0B6-4B8B-8A8F-DCE68EA28B92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293EC10-4AA4-4FAB-B4A4-8B2EC10A953C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7FCC385-2494-4815-B626-FF1CF25CECCA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FAD2C81-7D66-4939-8791-42B2F64726A0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92CD332-F78B-4640-9FE9-E09F42543A11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45734D-DBD7-49C4-B193-D34E44A877AC}"/>
                  </a:ext>
                </a:extLst>
              </p:cNvPr>
              <p:cNvSpPr txBox="1"/>
              <p:nvPr/>
            </p:nvSpPr>
            <p:spPr>
              <a:xfrm>
                <a:off x="1615644" y="2849642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45734D-DBD7-49C4-B193-D34E44A8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44" y="2849642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8">
            <a:extLst>
              <a:ext uri="{FF2B5EF4-FFF2-40B4-BE49-F238E27FC236}">
                <a16:creationId xmlns:a16="http://schemas.microsoft.com/office/drawing/2014/main" id="{CAB687E4-5E5A-403A-9ABD-403A6E9B7B10}"/>
              </a:ext>
            </a:extLst>
          </p:cNvPr>
          <p:cNvGrpSpPr/>
          <p:nvPr/>
        </p:nvGrpSpPr>
        <p:grpSpPr>
          <a:xfrm>
            <a:off x="1611817" y="1508810"/>
            <a:ext cx="6418958" cy="892552"/>
            <a:chOff x="1611817" y="2200123"/>
            <a:chExt cx="6418958" cy="892552"/>
          </a:xfrm>
        </p:grpSpPr>
        <p:grpSp>
          <p:nvGrpSpPr>
            <p:cNvPr id="61" name="Group 30">
              <a:extLst>
                <a:ext uri="{FF2B5EF4-FFF2-40B4-BE49-F238E27FC236}">
                  <a16:creationId xmlns:a16="http://schemas.microsoft.com/office/drawing/2014/main" id="{394AAC26-CA9C-4D4D-BD03-C7CCE509427E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63" name="Straight Connector 31">
                <a:extLst>
                  <a:ext uri="{FF2B5EF4-FFF2-40B4-BE49-F238E27FC236}">
                    <a16:creationId xmlns:a16="http://schemas.microsoft.com/office/drawing/2014/main" id="{463A2257-1E93-441E-9E56-B1377E64E84F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32">
                <a:extLst>
                  <a:ext uri="{FF2B5EF4-FFF2-40B4-BE49-F238E27FC236}">
                    <a16:creationId xmlns:a16="http://schemas.microsoft.com/office/drawing/2014/main" id="{120EBB08-A7D7-4A82-B97A-4F94C2CB6DFF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33">
                <a:extLst>
                  <a:ext uri="{FF2B5EF4-FFF2-40B4-BE49-F238E27FC236}">
                    <a16:creationId xmlns:a16="http://schemas.microsoft.com/office/drawing/2014/main" id="{DC17639E-83CE-4DF6-97A3-27AD288DE6E5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34">
                <a:extLst>
                  <a:ext uri="{FF2B5EF4-FFF2-40B4-BE49-F238E27FC236}">
                    <a16:creationId xmlns:a16="http://schemas.microsoft.com/office/drawing/2014/main" id="{B1722394-697F-4034-9AD1-B4B82B1ECCC5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35">
                <a:extLst>
                  <a:ext uri="{FF2B5EF4-FFF2-40B4-BE49-F238E27FC236}">
                    <a16:creationId xmlns:a16="http://schemas.microsoft.com/office/drawing/2014/main" id="{91947E6F-4FD4-4ADF-8DFA-28BA43AC3EB3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D4986D5A-427F-47A5-8BC9-46C0940603DF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1F9AC53-9D44-447C-9CED-23EDD4B009CA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F1027F8-335C-4698-8B8E-256A9CF28E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1962530-144E-41CA-8E30-5870FE22A3A9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79399E6-F2D9-4F37-9B36-2CBB4B3BF618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2" name="Picture 42">
            <a:extLst>
              <a:ext uri="{FF2B5EF4-FFF2-40B4-BE49-F238E27FC236}">
                <a16:creationId xmlns:a16="http://schemas.microsoft.com/office/drawing/2014/main" id="{334E820F-F27D-439F-974F-815F4AD7D2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00" y="3590974"/>
            <a:ext cx="3048000" cy="2286000"/>
          </a:xfrm>
          <a:prstGeom prst="rect">
            <a:avLst/>
          </a:prstGeom>
        </p:spPr>
      </p:pic>
      <p:grpSp>
        <p:nvGrpSpPr>
          <p:cNvPr id="73" name="Group 59">
            <a:extLst>
              <a:ext uri="{FF2B5EF4-FFF2-40B4-BE49-F238E27FC236}">
                <a16:creationId xmlns:a16="http://schemas.microsoft.com/office/drawing/2014/main" id="{9041EFF8-D93B-4822-9070-20223BB5FF05}"/>
              </a:ext>
            </a:extLst>
          </p:cNvPr>
          <p:cNvGrpSpPr/>
          <p:nvPr/>
        </p:nvGrpSpPr>
        <p:grpSpPr>
          <a:xfrm>
            <a:off x="1021675" y="4237365"/>
            <a:ext cx="7311393" cy="1714213"/>
            <a:chOff x="329000" y="4970212"/>
            <a:chExt cx="7311393" cy="1714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D4FA1E9E-2531-4782-B0A6-8CAC3FD24F46}"/>
                    </a:ext>
                  </a:extLst>
                </p:cNvPr>
                <p:cNvSpPr txBox="1"/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0" y="5523818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44">
              <a:extLst>
                <a:ext uri="{FF2B5EF4-FFF2-40B4-BE49-F238E27FC236}">
                  <a16:creationId xmlns:a16="http://schemas.microsoft.com/office/drawing/2014/main" id="{0A1744CE-858B-4D9F-8865-0FB9D6A5595D}"/>
                </a:ext>
              </a:extLst>
            </p:cNvPr>
            <p:cNvGrpSpPr/>
            <p:nvPr/>
          </p:nvGrpSpPr>
          <p:grpSpPr>
            <a:xfrm>
              <a:off x="2869632" y="4970212"/>
              <a:ext cx="4770761" cy="1714213"/>
              <a:chOff x="7166584" y="4962678"/>
              <a:chExt cx="4770761" cy="1714213"/>
            </a:xfrm>
          </p:grpSpPr>
          <p:cxnSp>
            <p:nvCxnSpPr>
              <p:cNvPr id="76" name="Straight Arrow Connector 45">
                <a:extLst>
                  <a:ext uri="{FF2B5EF4-FFF2-40B4-BE49-F238E27FC236}">
                    <a16:creationId xmlns:a16="http://schemas.microsoft.com/office/drawing/2014/main" id="{11B780D9-EE49-491C-AFFE-079AEC3F0F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6584" y="5513538"/>
                <a:ext cx="569469" cy="29066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36C2626-67C5-4803-80E8-1ABE047115E7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4962678"/>
                    <a:ext cx="2152448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B4D4CA04-7B0A-4D51-B9B9-13237722DB85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13AD882-76BD-51C9-9721-A4E8B8C5C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628" y="5892445"/>
                    <a:ext cx="2319418" cy="7844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Arrow Connector 48">
                <a:extLst>
                  <a:ext uri="{FF2B5EF4-FFF2-40B4-BE49-F238E27FC236}">
                    <a16:creationId xmlns:a16="http://schemas.microsoft.com/office/drawing/2014/main" id="{10BC4745-9851-41E9-980F-BDB8AACFA1E2}"/>
                  </a:ext>
                </a:extLst>
              </p:cNvPr>
              <p:cNvCxnSpPr>
                <a:cxnSpLocks/>
                <a:endCxn id="78" idx="1"/>
              </p:cNvCxnSpPr>
              <p:nvPr/>
            </p:nvCxnSpPr>
            <p:spPr>
              <a:xfrm>
                <a:off x="7199149" y="6072575"/>
                <a:ext cx="573479" cy="212093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34D1E5-6844-4CAA-9F90-94F462DF7325}"/>
                  </a:ext>
                </a:extLst>
              </p:cNvPr>
              <p:cNvSpPr txBox="1"/>
              <p:nvPr/>
            </p:nvSpPr>
            <p:spPr>
              <a:xfrm>
                <a:off x="10024449" y="5063793"/>
                <a:ext cx="191289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forward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6EE358F-F107-4D6F-811E-7E149FDA4EB6}"/>
                  </a:ext>
                </a:extLst>
              </p:cNvPr>
              <p:cNvSpPr txBox="1"/>
              <p:nvPr/>
            </p:nvSpPr>
            <p:spPr>
              <a:xfrm>
                <a:off x="10045238" y="6072575"/>
                <a:ext cx="1862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513DA"/>
                    </a:solidFill>
                  </a:rPr>
                  <a:t>Central difference</a:t>
                </a:r>
              </a:p>
            </p:txBody>
          </p:sp>
        </p:grpSp>
      </p:grpSp>
      <p:pic>
        <p:nvPicPr>
          <p:cNvPr id="82" name="Picture 4">
            <a:extLst>
              <a:ext uri="{FF2B5EF4-FFF2-40B4-BE49-F238E27FC236}">
                <a16:creationId xmlns:a16="http://schemas.microsoft.com/office/drawing/2014/main" id="{6D021ECB-2155-4443-BD3C-FB2C614C17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24" y="1132042"/>
            <a:ext cx="3048000" cy="2286000"/>
          </a:xfrm>
          <a:prstGeom prst="rect">
            <a:avLst/>
          </a:prstGeom>
        </p:spPr>
      </p:pic>
      <p:cxnSp>
        <p:nvCxnSpPr>
          <p:cNvPr id="83" name="Straight Arrow Connector 5">
            <a:extLst>
              <a:ext uri="{FF2B5EF4-FFF2-40B4-BE49-F238E27FC236}">
                <a16:creationId xmlns:a16="http://schemas.microsoft.com/office/drawing/2014/main" id="{EEFF6C4A-6010-4CD3-8916-8FB64BEDE794}"/>
              </a:ext>
            </a:extLst>
          </p:cNvPr>
          <p:cNvCxnSpPr>
            <a:cxnSpLocks/>
          </p:cNvCxnSpPr>
          <p:nvPr/>
        </p:nvCxnSpPr>
        <p:spPr>
          <a:xfrm flipV="1">
            <a:off x="4014445" y="2332782"/>
            <a:ext cx="780877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6">
            <a:extLst>
              <a:ext uri="{FF2B5EF4-FFF2-40B4-BE49-F238E27FC236}">
                <a16:creationId xmlns:a16="http://schemas.microsoft.com/office/drawing/2014/main" id="{3FEDCF87-A362-411B-BE04-FD3663122858}"/>
              </a:ext>
            </a:extLst>
          </p:cNvPr>
          <p:cNvCxnSpPr>
            <a:cxnSpLocks/>
          </p:cNvCxnSpPr>
          <p:nvPr/>
        </p:nvCxnSpPr>
        <p:spPr>
          <a:xfrm flipH="1" flipV="1">
            <a:off x="5279923" y="2332782"/>
            <a:ext cx="940090" cy="516860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2BB70263-421B-4297-9451-4D44BA3155DE}"/>
              </a:ext>
            </a:extLst>
          </p:cNvPr>
          <p:cNvCxnSpPr>
            <a:cxnSpLocks/>
          </p:cNvCxnSpPr>
          <p:nvPr/>
        </p:nvCxnSpPr>
        <p:spPr>
          <a:xfrm flipH="1">
            <a:off x="5259145" y="3656363"/>
            <a:ext cx="1190243" cy="2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CE77A21-F3CE-410F-AC36-3FE831045A44}"/>
              </a:ext>
            </a:extLst>
          </p:cNvPr>
          <p:cNvSpPr txBox="1"/>
          <p:nvPr/>
        </p:nvSpPr>
        <p:spPr>
          <a:xfrm>
            <a:off x="3651291" y="3798334"/>
            <a:ext cx="3187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and right ends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8957A26-17D3-483C-95BF-157616911F93}"/>
              </a:ext>
            </a:extLst>
          </p:cNvPr>
          <p:cNvCxnSpPr>
            <a:cxnSpLocks/>
          </p:cNvCxnSpPr>
          <p:nvPr/>
        </p:nvCxnSpPr>
        <p:spPr>
          <a:xfrm>
            <a:off x="3744200" y="3665996"/>
            <a:ext cx="1097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D71FF18-7372-4EF9-971A-7A3D0F3E2E93}"/>
              </a:ext>
            </a:extLst>
          </p:cNvPr>
          <p:cNvSpPr/>
          <p:nvPr/>
        </p:nvSpPr>
        <p:spPr>
          <a:xfrm>
            <a:off x="2816790" y="4809615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9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655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Convection Equation</a:t>
            </a:r>
          </a:p>
        </p:txBody>
      </p:sp>
      <p:grpSp>
        <p:nvGrpSpPr>
          <p:cNvPr id="89" name="Group 9">
            <a:extLst>
              <a:ext uri="{FF2B5EF4-FFF2-40B4-BE49-F238E27FC236}">
                <a16:creationId xmlns:a16="http://schemas.microsoft.com/office/drawing/2014/main" id="{9ABCF5DA-7585-4D52-B761-8B8D6B960C09}"/>
              </a:ext>
            </a:extLst>
          </p:cNvPr>
          <p:cNvGrpSpPr/>
          <p:nvPr/>
        </p:nvGrpSpPr>
        <p:grpSpPr>
          <a:xfrm>
            <a:off x="3524843" y="2786476"/>
            <a:ext cx="4521364" cy="591800"/>
            <a:chOff x="3021162" y="2446020"/>
            <a:chExt cx="4521364" cy="591800"/>
          </a:xfrm>
        </p:grpSpPr>
        <p:cxnSp>
          <p:nvCxnSpPr>
            <p:cNvPr id="90" name="Straight Connector 10">
              <a:extLst>
                <a:ext uri="{FF2B5EF4-FFF2-40B4-BE49-F238E27FC236}">
                  <a16:creationId xmlns:a16="http://schemas.microsoft.com/office/drawing/2014/main" id="{AB098D11-9380-4430-8BD0-9ABF34063C61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11">
              <a:extLst>
                <a:ext uri="{FF2B5EF4-FFF2-40B4-BE49-F238E27FC236}">
                  <a16:creationId xmlns:a16="http://schemas.microsoft.com/office/drawing/2014/main" id="{E3FA4B06-55BB-435F-99FD-814B8BC00941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12">
              <a:extLst>
                <a:ext uri="{FF2B5EF4-FFF2-40B4-BE49-F238E27FC236}">
                  <a16:creationId xmlns:a16="http://schemas.microsoft.com/office/drawing/2014/main" id="{4DDC3119-A67C-4047-B0B9-F479FF166DEB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13">
              <a:extLst>
                <a:ext uri="{FF2B5EF4-FFF2-40B4-BE49-F238E27FC236}">
                  <a16:creationId xmlns:a16="http://schemas.microsoft.com/office/drawing/2014/main" id="{507F002F-AAF7-4150-B6E2-62E1C80EC11F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14">
              <a:extLst>
                <a:ext uri="{FF2B5EF4-FFF2-40B4-BE49-F238E27FC236}">
                  <a16:creationId xmlns:a16="http://schemas.microsoft.com/office/drawing/2014/main" id="{0AE7574F-8C68-4F4F-97B9-17D6E379D8A6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53B189B9-7A15-43AD-8E71-12154ADF3FBC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C223CD2-72B3-BF2A-2163-3755C5B62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688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AB87DA-7F4D-4EC9-BF18-D2F1EFCC49FB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30E21F6-E8B5-7918-0249-A2DC1B84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91185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DED113D-1F59-4805-BB09-166964412F91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E9D513-DBA6-3DC1-DA4B-5A17C563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91185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6A188C0-3817-471F-953B-2F49F7F83FDD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8873E88-BBF7-BA7A-4E36-E1ABF1C41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91185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EF5DB28-DE0A-4827-8B02-C0457DA92FAE}"/>
                  </a:ext>
                </a:extLst>
              </p:cNvPr>
              <p:cNvSpPr txBox="1"/>
              <p:nvPr/>
            </p:nvSpPr>
            <p:spPr>
              <a:xfrm>
                <a:off x="1597888" y="2713045"/>
                <a:ext cx="1392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 level: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EF5DB28-DE0A-4827-8B02-C0457DA9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888" y="2713045"/>
                <a:ext cx="1392304" cy="369332"/>
              </a:xfrm>
              <a:prstGeom prst="rect">
                <a:avLst/>
              </a:prstGeom>
              <a:blipFill>
                <a:blip r:embed="rId8"/>
                <a:stretch>
                  <a:fillRect l="-349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58">
            <a:extLst>
              <a:ext uri="{FF2B5EF4-FFF2-40B4-BE49-F238E27FC236}">
                <a16:creationId xmlns:a16="http://schemas.microsoft.com/office/drawing/2014/main" id="{C27EA0F5-F550-4BAE-B93E-B0223B5F0928}"/>
              </a:ext>
            </a:extLst>
          </p:cNvPr>
          <p:cNvGrpSpPr/>
          <p:nvPr/>
        </p:nvGrpSpPr>
        <p:grpSpPr>
          <a:xfrm>
            <a:off x="1594061" y="1372213"/>
            <a:ext cx="6418958" cy="892552"/>
            <a:chOff x="1611817" y="2200123"/>
            <a:chExt cx="6418958" cy="892552"/>
          </a:xfrm>
        </p:grpSpPr>
        <p:grpSp>
          <p:nvGrpSpPr>
            <p:cNvPr id="101" name="Group 30">
              <a:extLst>
                <a:ext uri="{FF2B5EF4-FFF2-40B4-BE49-F238E27FC236}">
                  <a16:creationId xmlns:a16="http://schemas.microsoft.com/office/drawing/2014/main" id="{5D690F58-6055-4B64-B710-92853011F5C4}"/>
                </a:ext>
              </a:extLst>
            </p:cNvPr>
            <p:cNvGrpSpPr/>
            <p:nvPr/>
          </p:nvGrpSpPr>
          <p:grpSpPr>
            <a:xfrm>
              <a:off x="3509411" y="2327139"/>
              <a:ext cx="4521364" cy="765536"/>
              <a:chOff x="3021162" y="2446020"/>
              <a:chExt cx="4521364" cy="765536"/>
            </a:xfrm>
          </p:grpSpPr>
          <p:cxnSp>
            <p:nvCxnSpPr>
              <p:cNvPr id="103" name="Straight Connector 31">
                <a:extLst>
                  <a:ext uri="{FF2B5EF4-FFF2-40B4-BE49-F238E27FC236}">
                    <a16:creationId xmlns:a16="http://schemas.microsoft.com/office/drawing/2014/main" id="{7DB41768-3085-4C8B-A579-5755CB40F415}"/>
                  </a:ext>
                </a:extLst>
              </p:cNvPr>
              <p:cNvCxnSpPr/>
              <p:nvPr/>
            </p:nvCxnSpPr>
            <p:spPr>
              <a:xfrm>
                <a:off x="3392424" y="2514600"/>
                <a:ext cx="3657600" cy="0"/>
              </a:xfrm>
              <a:prstGeom prst="line">
                <a:avLst/>
              </a:prstGeom>
              <a:ln w="28575">
                <a:solidFill>
                  <a:srgbClr val="F513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Oval 32">
                <a:extLst>
                  <a:ext uri="{FF2B5EF4-FFF2-40B4-BE49-F238E27FC236}">
                    <a16:creationId xmlns:a16="http://schemas.microsoft.com/office/drawing/2014/main" id="{1D07382A-C26C-4561-9F61-1B2FFF045D86}"/>
                  </a:ext>
                </a:extLst>
              </p:cNvPr>
              <p:cNvSpPr/>
              <p:nvPr/>
            </p:nvSpPr>
            <p:spPr>
              <a:xfrm>
                <a:off x="3355848" y="2450592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33">
                <a:extLst>
                  <a:ext uri="{FF2B5EF4-FFF2-40B4-BE49-F238E27FC236}">
                    <a16:creationId xmlns:a16="http://schemas.microsoft.com/office/drawing/2014/main" id="{2DD87CB2-0CEC-4944-A2F2-91BCDC801C6C}"/>
                  </a:ext>
                </a:extLst>
              </p:cNvPr>
              <p:cNvSpPr/>
              <p:nvPr/>
            </p:nvSpPr>
            <p:spPr>
              <a:xfrm>
                <a:off x="4541520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Oval 34">
                <a:extLst>
                  <a:ext uri="{FF2B5EF4-FFF2-40B4-BE49-F238E27FC236}">
                    <a16:creationId xmlns:a16="http://schemas.microsoft.com/office/drawing/2014/main" id="{F4E363FF-A5A8-4A90-B0AC-39752ACB4F90}"/>
                  </a:ext>
                </a:extLst>
              </p:cNvPr>
              <p:cNvSpPr/>
              <p:nvPr/>
            </p:nvSpPr>
            <p:spPr>
              <a:xfrm>
                <a:off x="57317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Oval 35">
                <a:extLst>
                  <a:ext uri="{FF2B5EF4-FFF2-40B4-BE49-F238E27FC236}">
                    <a16:creationId xmlns:a16="http://schemas.microsoft.com/office/drawing/2014/main" id="{8B1A3503-01A0-470C-AD9D-3F167DE7CE53}"/>
                  </a:ext>
                </a:extLst>
              </p:cNvPr>
              <p:cNvSpPr/>
              <p:nvPr/>
            </p:nvSpPr>
            <p:spPr>
              <a:xfrm>
                <a:off x="6912864" y="2446020"/>
                <a:ext cx="137160" cy="137160"/>
              </a:xfrm>
              <a:prstGeom prst="ellipse">
                <a:avLst/>
              </a:prstGeom>
              <a:solidFill>
                <a:srgbClr val="F513DA"/>
              </a:solidFill>
              <a:ln>
                <a:solidFill>
                  <a:srgbClr val="F513D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2AEA1ADE-C29D-4D69-A601-61B310008A89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C5E2F25-17CA-C4B5-B6F6-C0C997D73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73" y="2688336"/>
                    <a:ext cx="56881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831EF051-D857-49FD-AEF7-91C32D23716C}"/>
                      </a:ext>
                    </a:extLst>
                  </p:cNvPr>
                  <p:cNvSpPr txBox="1"/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5E6B23C-13EC-47AF-6953-7BAEADFBD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8215" y="2619756"/>
                    <a:ext cx="911853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F92B3D5-6AED-47FE-A9A0-BB9141AE2CF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E51A1F1-E6F8-4A3A-81AF-53FBC476A1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673" y="2654047"/>
                    <a:ext cx="911853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1EF906B2-EE96-46F5-AAC6-08866E499A5B}"/>
                      </a:ext>
                    </a:extLst>
                  </p:cNvPr>
                  <p:cNvSpPr txBox="1"/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C7035E4-6B48-4630-2DF6-4C1DB8631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1162" y="2688336"/>
                    <a:ext cx="911853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48853B5-1F34-436E-BFCE-60E98FC526C0}"/>
                    </a:ext>
                  </a:extLst>
                </p:cNvPr>
                <p:cNvSpPr txBox="1"/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level: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A9C8AE0-D4D7-747B-6467-E053762F6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817" y="2200123"/>
                  <a:ext cx="179626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712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2" name="Picture 42">
            <a:extLst>
              <a:ext uri="{FF2B5EF4-FFF2-40B4-BE49-F238E27FC236}">
                <a16:creationId xmlns:a16="http://schemas.microsoft.com/office/drawing/2014/main" id="{3523F043-7821-4BBF-92A7-E7206F255D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5" y="2728365"/>
            <a:ext cx="3070206" cy="2302655"/>
          </a:xfrm>
          <a:prstGeom prst="rect">
            <a:avLst/>
          </a:prstGeom>
        </p:spPr>
      </p:pic>
      <p:grpSp>
        <p:nvGrpSpPr>
          <p:cNvPr id="113" name="Group 59">
            <a:extLst>
              <a:ext uri="{FF2B5EF4-FFF2-40B4-BE49-F238E27FC236}">
                <a16:creationId xmlns:a16="http://schemas.microsoft.com/office/drawing/2014/main" id="{A734A730-C5C3-42FC-8083-14BE61F95776}"/>
              </a:ext>
            </a:extLst>
          </p:cNvPr>
          <p:cNvGrpSpPr/>
          <p:nvPr/>
        </p:nvGrpSpPr>
        <p:grpSpPr>
          <a:xfrm>
            <a:off x="388830" y="2230476"/>
            <a:ext cx="7256316" cy="3007682"/>
            <a:chOff x="318097" y="3058386"/>
            <a:chExt cx="7256316" cy="3007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577842D-3C5F-4260-A841-1501219C6ECB}"/>
                    </a:ext>
                  </a:extLst>
                </p:cNvPr>
                <p:cNvSpPr txBox="1"/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559369C-3F10-72DD-2D98-3E0AA37A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97" y="5248024"/>
                  <a:ext cx="2587440" cy="784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5" name="Group 44">
              <a:extLst>
                <a:ext uri="{FF2B5EF4-FFF2-40B4-BE49-F238E27FC236}">
                  <a16:creationId xmlns:a16="http://schemas.microsoft.com/office/drawing/2014/main" id="{21EC34D9-23D9-43D3-AF82-326721E746E8}"/>
                </a:ext>
              </a:extLst>
            </p:cNvPr>
            <p:cNvGrpSpPr/>
            <p:nvPr/>
          </p:nvGrpSpPr>
          <p:grpSpPr>
            <a:xfrm>
              <a:off x="2904045" y="5281622"/>
              <a:ext cx="4670368" cy="784446"/>
              <a:chOff x="7200997" y="5274088"/>
              <a:chExt cx="4670368" cy="784446"/>
            </a:xfrm>
          </p:grpSpPr>
          <p:cxnSp>
            <p:nvCxnSpPr>
              <p:cNvPr id="119" name="Straight Arrow Connector 45">
                <a:extLst>
                  <a:ext uri="{FF2B5EF4-FFF2-40B4-BE49-F238E27FC236}">
                    <a16:creationId xmlns:a16="http://schemas.microsoft.com/office/drawing/2014/main" id="{DC3B2C70-DA01-47E9-B103-46923FF0EB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00997" y="5646884"/>
                <a:ext cx="538446" cy="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66FEDCD4-EDA4-4636-B8ED-F7FDDD6AF255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513D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513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513DA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513DA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DEB6335-AC4D-29DF-595E-66AB177A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1120" y="5274088"/>
                    <a:ext cx="2152449" cy="7844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02C89C9-B9E2-4CE6-A557-4D48F9E5301C}"/>
                  </a:ext>
                </a:extLst>
              </p:cNvPr>
              <p:cNvSpPr txBox="1"/>
              <p:nvPr/>
            </p:nvSpPr>
            <p:spPr>
              <a:xfrm>
                <a:off x="9958469" y="5359855"/>
                <a:ext cx="19128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Simple backward</a:t>
                </a:r>
              </a:p>
              <a:p>
                <a:r>
                  <a:rPr lang="en-US" dirty="0"/>
                  <a:t>difference scheme</a:t>
                </a:r>
              </a:p>
            </p:txBody>
          </p:sp>
        </p:grpSp>
        <p:grpSp>
          <p:nvGrpSpPr>
            <p:cNvPr id="116" name="Group 57">
              <a:extLst>
                <a:ext uri="{FF2B5EF4-FFF2-40B4-BE49-F238E27FC236}">
                  <a16:creationId xmlns:a16="http://schemas.microsoft.com/office/drawing/2014/main" id="{AC54C829-0CA7-4B6D-A3AE-0A374F1581AA}"/>
                </a:ext>
              </a:extLst>
            </p:cNvPr>
            <p:cNvGrpSpPr/>
            <p:nvPr/>
          </p:nvGrpSpPr>
          <p:grpSpPr>
            <a:xfrm>
              <a:off x="4014445" y="3058386"/>
              <a:ext cx="1097184" cy="482569"/>
              <a:chOff x="4014445" y="3058386"/>
              <a:chExt cx="1097184" cy="482569"/>
            </a:xfrm>
          </p:grpSpPr>
          <p:cxnSp>
            <p:nvCxnSpPr>
              <p:cNvPr id="117" name="Straight Arrow Connector 52">
                <a:extLst>
                  <a:ext uri="{FF2B5EF4-FFF2-40B4-BE49-F238E27FC236}">
                    <a16:creationId xmlns:a16="http://schemas.microsoft.com/office/drawing/2014/main" id="{C26F9732-2734-4445-A0E2-3DC5E1968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4445" y="3058386"/>
                <a:ext cx="780877" cy="482569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54">
                <a:extLst>
                  <a:ext uri="{FF2B5EF4-FFF2-40B4-BE49-F238E27FC236}">
                    <a16:creationId xmlns:a16="http://schemas.microsoft.com/office/drawing/2014/main" id="{60D8BE92-3A7B-4A33-998C-078A798460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1629" y="3092675"/>
                <a:ext cx="0" cy="44828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Picture 5">
            <a:extLst>
              <a:ext uri="{FF2B5EF4-FFF2-40B4-BE49-F238E27FC236}">
                <a16:creationId xmlns:a16="http://schemas.microsoft.com/office/drawing/2014/main" id="{B3A124F5-71A4-44B6-97C4-1E87A04AE4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5" y="365125"/>
            <a:ext cx="3091454" cy="231859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078702E-E05D-4197-AA63-EBBDCCE32E8D}"/>
              </a:ext>
            </a:extLst>
          </p:cNvPr>
          <p:cNvSpPr txBox="1"/>
          <p:nvPr/>
        </p:nvSpPr>
        <p:spPr>
          <a:xfrm>
            <a:off x="3614687" y="3695224"/>
            <a:ext cx="45957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Information from left to right end</a:t>
            </a:r>
          </a:p>
          <a:p>
            <a:r>
              <a:rPr lang="en-US" sz="1400" dirty="0">
                <a:highlight>
                  <a:srgbClr val="FFFF00"/>
                </a:highlight>
              </a:rPr>
              <a:t>Wind is flowing from left end (bird moves from left to right)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8EBF4876-9AA0-410D-8EE1-291754903089}"/>
              </a:ext>
            </a:extLst>
          </p:cNvPr>
          <p:cNvCxnSpPr>
            <a:cxnSpLocks/>
          </p:cNvCxnSpPr>
          <p:nvPr/>
        </p:nvCxnSpPr>
        <p:spPr>
          <a:xfrm>
            <a:off x="3726444" y="3562886"/>
            <a:ext cx="14227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24490DD-6FEB-4B61-BC81-512A5F04FE43}"/>
              </a:ext>
            </a:extLst>
          </p:cNvPr>
          <p:cNvSpPr/>
          <p:nvPr/>
        </p:nvSpPr>
        <p:spPr>
          <a:xfrm>
            <a:off x="2174069" y="4420114"/>
            <a:ext cx="725809" cy="793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49B708-49C1-410C-A161-67BBA02F541B}"/>
                  </a:ext>
                </a:extLst>
              </p:cNvPr>
              <p:cNvSpPr txBox="1"/>
              <p:nvPr/>
            </p:nvSpPr>
            <p:spPr>
              <a:xfrm>
                <a:off x="1597017" y="5454580"/>
                <a:ext cx="11360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smtClean="0">
                          <a:solidFill>
                            <a:srgbClr val="F513DA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F513D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513DA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D49B708-49C1-410C-A161-67BBA02F5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017" y="5454580"/>
                <a:ext cx="1136017" cy="612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0EA87BFC-9B0D-4C08-AC7C-2E186FEBFA16}"/>
              </a:ext>
            </a:extLst>
          </p:cNvPr>
          <p:cNvSpPr txBox="1"/>
          <p:nvPr/>
        </p:nvSpPr>
        <p:spPr>
          <a:xfrm>
            <a:off x="388830" y="559834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CFL = 0.1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CD9980-AE86-4AAD-A192-1438A11A2253}"/>
              </a:ext>
            </a:extLst>
          </p:cNvPr>
          <p:cNvSpPr/>
          <p:nvPr/>
        </p:nvSpPr>
        <p:spPr>
          <a:xfrm>
            <a:off x="3038914" y="5476067"/>
            <a:ext cx="8457669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 &lt; 1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Numerically stable (conditionally stable based on the condition imposed by CFL) – EXPLICIT method</a:t>
            </a:r>
          </a:p>
          <a:p>
            <a:endParaRPr lang="en-US" altLang="ko-K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CFL &gt; = 1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Numerically unstable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5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5" grpId="0" animBg="1"/>
      <p:bldP spid="126" grpId="0"/>
      <p:bldP spid="127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77136A-5F46-4CA0-A783-55534C13931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– 2 (Convecti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Equation using OpenFOAM)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6462A5-39EE-4B08-98D8-6F86E399C4C2}"/>
                  </a:ext>
                </a:extLst>
              </p:cNvPr>
              <p:cNvSpPr txBox="1"/>
              <p:nvPr/>
            </p:nvSpPr>
            <p:spPr>
              <a:xfrm>
                <a:off x="10295291" y="651737"/>
                <a:ext cx="1628716" cy="61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6462A5-39EE-4B08-98D8-6F86E399C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291" y="651737"/>
                <a:ext cx="1628716" cy="619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2DE2D0F-65BF-4CF8-A7E8-97D937489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31"/>
          <a:stretch/>
        </p:blipFill>
        <p:spPr>
          <a:xfrm>
            <a:off x="838200" y="1787925"/>
            <a:ext cx="8743950" cy="32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5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OpenFOAM: Numerical Solution to Diffusion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26CCE-89F9-7B8F-4C3D-6EAD5F39B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2" y="2436992"/>
            <a:ext cx="7530384" cy="4080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B7EA5-FED9-20E8-52F3-32F797D576CF}"/>
                  </a:ext>
                </a:extLst>
              </p:cNvPr>
              <p:cNvSpPr txBox="1"/>
              <p:nvPr/>
            </p:nvSpPr>
            <p:spPr>
              <a:xfrm>
                <a:off x="9667375" y="3096505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B7EA5-FED9-20E8-52F3-32F797D57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375" y="3096505"/>
                <a:ext cx="1777153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A5B9AC0-43C7-A7AB-A7E5-B741A9AEB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74" y="-2351"/>
            <a:ext cx="3293226" cy="2469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EB81B0-0603-4D8F-A6BE-23CD9FF70AAF}"/>
              </a:ext>
            </a:extLst>
          </p:cNvPr>
          <p:cNvSpPr txBox="1"/>
          <p:nvPr/>
        </p:nvSpPr>
        <p:spPr>
          <a:xfrm>
            <a:off x="2787157" y="1627117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Paraview – Post Processing tool in OpenFOAM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8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36882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files from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863B2-79A2-4FF8-846A-C27E7544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2" y="1812668"/>
            <a:ext cx="79438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1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153400" cy="682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file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diffusionFoam/</a:t>
            </a:r>
            <a:r>
              <a:rPr lang="en-US" altLang="ko-KR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createFields.H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/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E6E0A70-393E-432F-9B52-25892A4BE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36" y="1262357"/>
            <a:ext cx="4999890" cy="473770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D0595A-2BBE-4BEC-B053-5C3A8C95695D}"/>
              </a:ext>
            </a:extLst>
          </p:cNvPr>
          <p:cNvCxnSpPr>
            <a:cxnSpLocks/>
          </p:cNvCxnSpPr>
          <p:nvPr/>
        </p:nvCxnSpPr>
        <p:spPr>
          <a:xfrm>
            <a:off x="2462072" y="2551043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D92E1-2114-49C3-9E8C-468AC06D6336}"/>
              </a:ext>
            </a:extLst>
          </p:cNvPr>
          <p:cNvSpPr/>
          <p:nvPr/>
        </p:nvSpPr>
        <p:spPr>
          <a:xfrm>
            <a:off x="4752975" y="2336785"/>
            <a:ext cx="3169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“T” field is created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629D20-1A68-4576-8192-5CDB353DC92B}"/>
              </a:ext>
            </a:extLst>
          </p:cNvPr>
          <p:cNvCxnSpPr>
            <a:cxnSpLocks/>
          </p:cNvCxnSpPr>
          <p:nvPr/>
        </p:nvCxnSpPr>
        <p:spPr>
          <a:xfrm>
            <a:off x="2462072" y="4522718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8BF37A-32F0-483E-8124-6DC7C5E03AEC}"/>
              </a:ext>
            </a:extLst>
          </p:cNvPr>
          <p:cNvSpPr/>
          <p:nvPr/>
        </p:nvSpPr>
        <p:spPr>
          <a:xfrm>
            <a:off x="4752975" y="4308460"/>
            <a:ext cx="280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Diffusivity as a field created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24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BC1543-FA75-4338-910F-5F82644DC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70"/>
          <a:stretch/>
        </p:blipFill>
        <p:spPr>
          <a:xfrm>
            <a:off x="801696" y="1248792"/>
            <a:ext cx="3658756" cy="49329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572130" cy="682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file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diffusionFoam/</a:t>
            </a:r>
            <a:r>
              <a:rPr lang="en-US" altLang="ko-KR" sz="3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diffusionFoam.C</a:t>
            </a:r>
            <a:endParaRPr lang="en-US" altLang="ko-K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/>
              <p:nvPr/>
            </p:nvSpPr>
            <p:spPr>
              <a:xfrm>
                <a:off x="5400993" y="5595282"/>
                <a:ext cx="1247457" cy="58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993" y="5595282"/>
                <a:ext cx="1247457" cy="586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D0595A-2BBE-4BEC-B053-5C3A8C95695D}"/>
              </a:ext>
            </a:extLst>
          </p:cNvPr>
          <p:cNvCxnSpPr>
            <a:cxnSpLocks/>
          </p:cNvCxnSpPr>
          <p:nvPr/>
        </p:nvCxnSpPr>
        <p:spPr>
          <a:xfrm>
            <a:off x="3904741" y="3198743"/>
            <a:ext cx="686309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D92E1-2114-49C3-9E8C-468AC06D6336}"/>
              </a:ext>
            </a:extLst>
          </p:cNvPr>
          <p:cNvSpPr/>
          <p:nvPr/>
        </p:nvSpPr>
        <p:spPr>
          <a:xfrm>
            <a:off x="4723891" y="301255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“header” files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237849-F970-42E2-8640-9B44AFA00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35" r="35606"/>
          <a:stretch/>
        </p:blipFill>
        <p:spPr>
          <a:xfrm>
            <a:off x="8340571" y="1248792"/>
            <a:ext cx="2356004" cy="3008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6A18E0BA-BB71-4210-B534-EABBAD0EBEC3}"/>
              </a:ext>
            </a:extLst>
          </p:cNvPr>
          <p:cNvSpPr/>
          <p:nvPr/>
        </p:nvSpPr>
        <p:spPr>
          <a:xfrm>
            <a:off x="3491280" y="2336785"/>
            <a:ext cx="280620" cy="17208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B7BAB3-A4AF-4CC6-83ED-2BA48B88995B}"/>
              </a:ext>
            </a:extLst>
          </p:cNvPr>
          <p:cNvCxnSpPr>
            <a:cxnSpLocks/>
          </p:cNvCxnSpPr>
          <p:nvPr/>
        </p:nvCxnSpPr>
        <p:spPr>
          <a:xfrm>
            <a:off x="3904741" y="5659055"/>
            <a:ext cx="686309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7102BA-AF36-4539-BEBC-51E3809009A2}"/>
              </a:ext>
            </a:extLst>
          </p:cNvPr>
          <p:cNvSpPr/>
          <p:nvPr/>
        </p:nvSpPr>
        <p:spPr>
          <a:xfrm>
            <a:off x="4591050" y="5163543"/>
            <a:ext cx="3286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is created to solve “FVM”</a:t>
            </a:r>
            <a:endParaRPr lang="ko-KR" altLang="en-US" dirty="0"/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C2230661-F3B9-4286-9E3D-AA94D73F4477}"/>
              </a:ext>
            </a:extLst>
          </p:cNvPr>
          <p:cNvSpPr/>
          <p:nvPr/>
        </p:nvSpPr>
        <p:spPr>
          <a:xfrm>
            <a:off x="3631590" y="5219379"/>
            <a:ext cx="150022" cy="8604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4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4A7B1E4-FDAA-45D5-A693-200BF808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648"/>
            <a:ext cx="12192000" cy="248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7950693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diffusionFoam “solver”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B7EA5-FED9-20E8-52F3-32F797D576CF}"/>
                  </a:ext>
                </a:extLst>
              </p:cNvPr>
              <p:cNvSpPr txBox="1"/>
              <p:nvPr/>
            </p:nvSpPr>
            <p:spPr>
              <a:xfrm>
                <a:off x="9576647" y="458904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B7EA5-FED9-20E8-52F3-32F797D57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47" y="458904"/>
                <a:ext cx="1777153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BA6DB26-0A23-487B-B2F5-21AB2554E98A}"/>
              </a:ext>
            </a:extLst>
          </p:cNvPr>
          <p:cNvSpPr txBox="1"/>
          <p:nvPr/>
        </p:nvSpPr>
        <p:spPr>
          <a:xfrm>
            <a:off x="6776773" y="4819281"/>
            <a:ext cx="382294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Compiled “diffusionFoam“ solver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BBCBFEBC-9921-4C30-923C-26BF28CCE329}"/>
              </a:ext>
            </a:extLst>
          </p:cNvPr>
          <p:cNvSpPr/>
          <p:nvPr/>
        </p:nvSpPr>
        <p:spPr>
          <a:xfrm rot="16200000">
            <a:off x="6373225" y="4811697"/>
            <a:ext cx="257452" cy="407600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05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EB145E-FEF8-43EB-892E-B68F45FB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" y="1293743"/>
            <a:ext cx="7820025" cy="3228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153400" cy="682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/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BDC8B6-3A4D-48D3-8DBD-8329096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47" y="631001"/>
                <a:ext cx="1777153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D0595A-2BBE-4BEC-B053-5C3A8C95695D}"/>
              </a:ext>
            </a:extLst>
          </p:cNvPr>
          <p:cNvCxnSpPr>
            <a:cxnSpLocks/>
          </p:cNvCxnSpPr>
          <p:nvPr/>
        </p:nvCxnSpPr>
        <p:spPr>
          <a:xfrm>
            <a:off x="1728647" y="3522593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D92E1-2114-49C3-9E8C-468AC06D6336}"/>
              </a:ext>
            </a:extLst>
          </p:cNvPr>
          <p:cNvSpPr/>
          <p:nvPr/>
        </p:nvSpPr>
        <p:spPr>
          <a:xfrm>
            <a:off x="4019550" y="3308335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629D20-1A68-4576-8192-5CDB353DC92B}"/>
              </a:ext>
            </a:extLst>
          </p:cNvPr>
          <p:cNvCxnSpPr>
            <a:cxnSpLocks/>
          </p:cNvCxnSpPr>
          <p:nvPr/>
        </p:nvCxnSpPr>
        <p:spPr>
          <a:xfrm>
            <a:off x="2052497" y="4370318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8BF37A-32F0-483E-8124-6DC7C5E03AEC}"/>
              </a:ext>
            </a:extLst>
          </p:cNvPr>
          <p:cNvSpPr/>
          <p:nvPr/>
        </p:nvSpPr>
        <p:spPr>
          <a:xfrm>
            <a:off x="4110914" y="4134757"/>
            <a:ext cx="20584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Mesh, schemes, solvers, algorithm controls and tolerances for the implicit solvers.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188AB11-5C6A-4D2A-9F9D-4A391BDB8981}"/>
              </a:ext>
            </a:extLst>
          </p:cNvPr>
          <p:cNvCxnSpPr>
            <a:cxnSpLocks/>
          </p:cNvCxnSpPr>
          <p:nvPr/>
        </p:nvCxnSpPr>
        <p:spPr>
          <a:xfrm>
            <a:off x="2176322" y="3931042"/>
            <a:ext cx="205841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B0202D-0A62-44B2-969A-CF95DE21FD24}"/>
              </a:ext>
            </a:extLst>
          </p:cNvPr>
          <p:cNvSpPr/>
          <p:nvPr/>
        </p:nvSpPr>
        <p:spPr>
          <a:xfrm>
            <a:off x="4305300" y="3726309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63276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the “case” file named – </a:t>
            </a: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CASE1_diffusionFOAM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A3A9AD-D179-4BB2-9409-B6CD48142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75" y="2150768"/>
            <a:ext cx="5748789" cy="338328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2A24941-DE90-4A56-AB2C-DC6E1A3EAB41}"/>
              </a:ext>
            </a:extLst>
          </p:cNvPr>
          <p:cNvSpPr/>
          <p:nvPr/>
        </p:nvSpPr>
        <p:spPr>
          <a:xfrm>
            <a:off x="5381625" y="3536654"/>
            <a:ext cx="466725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B055C8-2386-43D7-9B35-32102064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837" y="2150768"/>
            <a:ext cx="5715181" cy="338328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C1A57FF-F4C1-4A51-89FB-9C5FC7E2A8F1}"/>
              </a:ext>
            </a:extLst>
          </p:cNvPr>
          <p:cNvSpPr/>
          <p:nvPr/>
        </p:nvSpPr>
        <p:spPr>
          <a:xfrm>
            <a:off x="10991850" y="2631779"/>
            <a:ext cx="466725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74262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6480</TotalTime>
  <Words>487</Words>
  <Application>Microsoft Office PowerPoint</Application>
  <PresentationFormat>Widescreen</PresentationFormat>
  <Paragraphs>138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추억</vt:lpstr>
      <vt:lpstr>Computational Fluid Dynamics (CFD)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default</dc:creator>
  <cp:lastModifiedBy>Yahya</cp:lastModifiedBy>
  <cp:revision>204</cp:revision>
  <dcterms:created xsi:type="dcterms:W3CDTF">2023-08-01T01:05:37Z</dcterms:created>
  <dcterms:modified xsi:type="dcterms:W3CDTF">2024-10-30T00:21:50Z</dcterms:modified>
</cp:coreProperties>
</file>